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3" r:id="rId5"/>
  </p:sldMasterIdLst>
  <p:notesMasterIdLst>
    <p:notesMasterId r:id="rId7"/>
  </p:notesMasterIdLst>
  <p:handoutMasterIdLst>
    <p:handoutMasterId r:id="rId8"/>
  </p:handoutMasterIdLst>
  <p:sldIdLst>
    <p:sldId id="265" r:id="rId6"/>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orient="horz" pos="288">
          <p15:clr>
            <a:srgbClr val="A4A3A4"/>
          </p15:clr>
        </p15:guide>
        <p15:guide id="3" orient="horz" pos="19656" userDrawn="1">
          <p15:clr>
            <a:srgbClr val="A4A3A4"/>
          </p15:clr>
        </p15:guide>
        <p15:guide id="4" orient="horz">
          <p15:clr>
            <a:srgbClr val="A4A3A4"/>
          </p15:clr>
        </p15:guide>
        <p15:guide id="5" pos="744" userDrawn="1">
          <p15:clr>
            <a:srgbClr val="A4A3A4"/>
          </p15:clr>
        </p15:guide>
        <p15:guide id="6" pos="270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CB5"/>
    <a:srgbClr val="DE5327"/>
    <a:srgbClr val="20455A"/>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4660"/>
  </p:normalViewPr>
  <p:slideViewPr>
    <p:cSldViewPr snapToGrid="0">
      <p:cViewPr>
        <p:scale>
          <a:sx n="33" d="100"/>
          <a:sy n="33" d="100"/>
        </p:scale>
        <p:origin x="804" y="48"/>
      </p:cViewPr>
      <p:guideLst>
        <p:guide orient="horz" pos="2976"/>
        <p:guide orient="horz" pos="288"/>
        <p:guide orient="horz" pos="19656"/>
        <p:guide orient="horz"/>
        <p:guide pos="744"/>
        <p:guide pos="2700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369091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OBJECTIVES</a:t>
            </a:r>
          </a:p>
        </p:txBody>
      </p:sp>
      <p:sp>
        <p:nvSpPr>
          <p:cNvPr id="21" name="Text Placeholder 3"/>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RESULTS</a:t>
            </a:r>
          </a:p>
        </p:txBody>
      </p:sp>
      <p:sp>
        <p:nvSpPr>
          <p:cNvPr id="25" name="Text Placeholder 5"/>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CONCLUSIONS</a:t>
            </a:r>
          </a:p>
        </p:txBody>
      </p:sp>
      <p:sp>
        <p:nvSpPr>
          <p:cNvPr id="26" name="Text Placeholder 3"/>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REFERENCES</a:t>
            </a:r>
          </a:p>
        </p:txBody>
      </p:sp>
      <p:sp>
        <p:nvSpPr>
          <p:cNvPr id="28" name="Text Placeholder 3"/>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extLst>
    <p:ext uri="{DCECCB84-F9BA-43D5-87BE-67443E8EF086}">
      <p15:sldGuideLst xmlns:p15="http://schemas.microsoft.com/office/powerpoint/2012/main">
        <p15:guide id="1" orient="horz" pos="32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68" name="Text Placeholder 3">
            <a:extLst>
              <a:ext uri="{FF2B5EF4-FFF2-40B4-BE49-F238E27FC236}">
                <a16:creationId xmlns:a16="http://schemas.microsoft.com/office/drawing/2014/main" id="{DB9999D9-B032-DE43-B280-10F7DE4240AE}"/>
              </a:ext>
            </a:extLst>
          </p:cNvPr>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9" name="Text Placeholder 5">
            <a:extLst>
              <a:ext uri="{FF2B5EF4-FFF2-40B4-BE49-F238E27FC236}">
                <a16:creationId xmlns:a16="http://schemas.microsoft.com/office/drawing/2014/main" id="{994A3D29-FC6C-EE4B-9ABE-E27DC2BD9EF6}"/>
              </a:ext>
            </a:extLst>
          </p:cNvPr>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INTRODUCTION or ABSTRACT</a:t>
            </a:r>
          </a:p>
        </p:txBody>
      </p:sp>
      <p:sp>
        <p:nvSpPr>
          <p:cNvPr id="70" name="Text Placeholder 5">
            <a:extLst>
              <a:ext uri="{FF2B5EF4-FFF2-40B4-BE49-F238E27FC236}">
                <a16:creationId xmlns:a16="http://schemas.microsoft.com/office/drawing/2014/main" id="{C65F0DEA-8BC8-144D-86B3-7990A2E4004F}"/>
              </a:ext>
            </a:extLst>
          </p:cNvPr>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OBJECTIVES</a:t>
            </a:r>
          </a:p>
        </p:txBody>
      </p:sp>
      <p:sp>
        <p:nvSpPr>
          <p:cNvPr id="71" name="Text Placeholder 3">
            <a:extLst>
              <a:ext uri="{FF2B5EF4-FFF2-40B4-BE49-F238E27FC236}">
                <a16:creationId xmlns:a16="http://schemas.microsoft.com/office/drawing/2014/main" id="{1BAC3C61-4427-734A-B001-E64F967B25F9}"/>
              </a:ext>
            </a:extLst>
          </p:cNvPr>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2" name="Text Placeholder 5">
            <a:extLst>
              <a:ext uri="{FF2B5EF4-FFF2-40B4-BE49-F238E27FC236}">
                <a16:creationId xmlns:a16="http://schemas.microsoft.com/office/drawing/2014/main" id="{0D89AF1C-2149-914E-939B-BC1D31AB8886}"/>
              </a:ext>
            </a:extLst>
          </p:cNvPr>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MATERIALS &amp; METHODS</a:t>
            </a:r>
          </a:p>
        </p:txBody>
      </p:sp>
      <p:sp>
        <p:nvSpPr>
          <p:cNvPr id="73" name="Text Placeholder 3">
            <a:extLst>
              <a:ext uri="{FF2B5EF4-FFF2-40B4-BE49-F238E27FC236}">
                <a16:creationId xmlns:a16="http://schemas.microsoft.com/office/drawing/2014/main" id="{B5C2A6A1-4D50-144B-B660-E3B3A1643D2A}"/>
              </a:ext>
            </a:extLst>
          </p:cNvPr>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4" name="Text Placeholder 5">
            <a:extLst>
              <a:ext uri="{FF2B5EF4-FFF2-40B4-BE49-F238E27FC236}">
                <a16:creationId xmlns:a16="http://schemas.microsoft.com/office/drawing/2014/main" id="{1C34E6F0-82AA-D444-B7AF-5A1C80FFB726}"/>
              </a:ext>
            </a:extLst>
          </p:cNvPr>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RESULTS</a:t>
            </a:r>
          </a:p>
        </p:txBody>
      </p:sp>
      <p:sp>
        <p:nvSpPr>
          <p:cNvPr id="75" name="Text Placeholder 5">
            <a:extLst>
              <a:ext uri="{FF2B5EF4-FFF2-40B4-BE49-F238E27FC236}">
                <a16:creationId xmlns:a16="http://schemas.microsoft.com/office/drawing/2014/main" id="{BC84A125-71A3-DA49-B2C2-2357C57BB744}"/>
              </a:ext>
            </a:extLst>
          </p:cNvPr>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CONCLUSIONS</a:t>
            </a:r>
          </a:p>
        </p:txBody>
      </p:sp>
      <p:sp>
        <p:nvSpPr>
          <p:cNvPr id="76" name="Text Placeholder 3">
            <a:extLst>
              <a:ext uri="{FF2B5EF4-FFF2-40B4-BE49-F238E27FC236}">
                <a16:creationId xmlns:a16="http://schemas.microsoft.com/office/drawing/2014/main" id="{57A858F6-F615-844B-891A-B3F9BC20DF06}"/>
              </a:ext>
            </a:extLst>
          </p:cNvPr>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80" name="Text Placeholder 5">
            <a:extLst>
              <a:ext uri="{FF2B5EF4-FFF2-40B4-BE49-F238E27FC236}">
                <a16:creationId xmlns:a16="http://schemas.microsoft.com/office/drawing/2014/main" id="{AD1F9F7A-B02D-A44F-BC2C-F04BD0DF641D}"/>
              </a:ext>
            </a:extLst>
          </p:cNvPr>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REFERENCES</a:t>
            </a:r>
          </a:p>
        </p:txBody>
      </p:sp>
      <p:sp>
        <p:nvSpPr>
          <p:cNvPr id="81" name="Text Placeholder 3">
            <a:extLst>
              <a:ext uri="{FF2B5EF4-FFF2-40B4-BE49-F238E27FC236}">
                <a16:creationId xmlns:a16="http://schemas.microsoft.com/office/drawing/2014/main" id="{1DC6238A-456D-D042-86DC-A4EFC7437FE9}"/>
              </a:ext>
            </a:extLst>
          </p:cNvPr>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82" name="Text Placeholder 5">
            <a:extLst>
              <a:ext uri="{FF2B5EF4-FFF2-40B4-BE49-F238E27FC236}">
                <a16:creationId xmlns:a16="http://schemas.microsoft.com/office/drawing/2014/main" id="{CA5DA6C8-3282-EB48-9A7F-09D4C1F189FD}"/>
              </a:ext>
            </a:extLst>
          </p:cNvPr>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a:t>(click to edit)  ACKNOWLEDGEMENTS or  CONTACT</a:t>
            </a:r>
          </a:p>
        </p:txBody>
      </p:sp>
      <p:sp>
        <p:nvSpPr>
          <p:cNvPr id="83" name="Text Placeholder 3">
            <a:extLst>
              <a:ext uri="{FF2B5EF4-FFF2-40B4-BE49-F238E27FC236}">
                <a16:creationId xmlns:a16="http://schemas.microsoft.com/office/drawing/2014/main" id="{F825EF5F-3C91-8A4E-A34D-607F96067AFA}"/>
              </a:ext>
            </a:extLst>
          </p:cNvPr>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84" name="Text Placeholder 3">
            <a:extLst>
              <a:ext uri="{FF2B5EF4-FFF2-40B4-BE49-F238E27FC236}">
                <a16:creationId xmlns:a16="http://schemas.microsoft.com/office/drawing/2014/main" id="{7AC7A3C2-6531-4C48-BD62-4A78A9645126}"/>
              </a:ext>
            </a:extLst>
          </p:cNvPr>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85" name="Text Placeholder 76">
            <a:extLst>
              <a:ext uri="{FF2B5EF4-FFF2-40B4-BE49-F238E27FC236}">
                <a16:creationId xmlns:a16="http://schemas.microsoft.com/office/drawing/2014/main" id="{DD976D66-55E1-F948-8D24-0A598972B7A5}"/>
              </a:ext>
            </a:extLst>
          </p:cNvPr>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86" name="Text Placeholder 76">
            <a:extLst>
              <a:ext uri="{FF2B5EF4-FFF2-40B4-BE49-F238E27FC236}">
                <a16:creationId xmlns:a16="http://schemas.microsoft.com/office/drawing/2014/main" id="{2C2C6634-C788-A24C-8B1A-6EA0542E53B4}"/>
              </a:ext>
            </a:extLst>
          </p:cNvPr>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87" name="Text Placeholder 76">
            <a:extLst>
              <a:ext uri="{FF2B5EF4-FFF2-40B4-BE49-F238E27FC236}">
                <a16:creationId xmlns:a16="http://schemas.microsoft.com/office/drawing/2014/main" id="{0AAD872F-A38B-B049-9E5A-B1F7AD2DF912}"/>
              </a:ext>
            </a:extLst>
          </p:cNvPr>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5" name="Rectangle 36">
            <a:extLst>
              <a:ext uri="{FF2B5EF4-FFF2-40B4-BE49-F238E27FC236}">
                <a16:creationId xmlns:a16="http://schemas.microsoft.com/office/drawing/2014/main" id="{B8960428-AECF-6B4B-B332-48160A87CED3}"/>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a:p>
        </p:txBody>
      </p:sp>
      <p:sp>
        <p:nvSpPr>
          <p:cNvPr id="6" name="Rectangle 36">
            <a:extLst>
              <a:ext uri="{FF2B5EF4-FFF2-40B4-BE49-F238E27FC236}">
                <a16:creationId xmlns:a16="http://schemas.microsoft.com/office/drawing/2014/main" id="{09FD8DB9-A9C7-874D-87B2-9285AECC9E3B}"/>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a:p>
        </p:txBody>
      </p:sp>
      <p:sp>
        <p:nvSpPr>
          <p:cNvPr id="7" name="Rounded Rectangle 6">
            <a:extLst>
              <a:ext uri="{FF2B5EF4-FFF2-40B4-BE49-F238E27FC236}">
                <a16:creationId xmlns:a16="http://schemas.microsoft.com/office/drawing/2014/main" id="{DB092838-408F-4440-B2D2-A65569FD0EE5}"/>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10" name="Text Box 14"/>
          <p:cNvSpPr txBox="1">
            <a:spLocks noChangeArrowheads="1"/>
          </p:cNvSpPr>
          <p:nvPr/>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3" name="Rectangle 36">
            <a:extLst>
              <a:ext uri="{FF2B5EF4-FFF2-40B4-BE49-F238E27FC236}">
                <a16:creationId xmlns:a16="http://schemas.microsoft.com/office/drawing/2014/main" id="{946E5B6B-C0EB-774F-84E6-DB70C1B05BBB}"/>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a:p>
        </p:txBody>
      </p:sp>
      <p:sp>
        <p:nvSpPr>
          <p:cNvPr id="4" name="Rectangle 36">
            <a:extLst>
              <a:ext uri="{FF2B5EF4-FFF2-40B4-BE49-F238E27FC236}">
                <a16:creationId xmlns:a16="http://schemas.microsoft.com/office/drawing/2014/main" id="{630A12C4-97F8-4F40-B1A5-92179D7A776E}"/>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a:p>
        </p:txBody>
      </p:sp>
      <p:sp>
        <p:nvSpPr>
          <p:cNvPr id="5" name="Rounded Rectangle 4">
            <a:extLst>
              <a:ext uri="{FF2B5EF4-FFF2-40B4-BE49-F238E27FC236}">
                <a16:creationId xmlns:a16="http://schemas.microsoft.com/office/drawing/2014/main" id="{F0E3A844-C1E6-A44D-8098-DA3E856EA7D8}"/>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6" name="Text Box 14">
            <a:extLst>
              <a:ext uri="{FF2B5EF4-FFF2-40B4-BE49-F238E27FC236}">
                <a16:creationId xmlns:a16="http://schemas.microsoft.com/office/drawing/2014/main" id="{D39F7EEB-85E1-AB4C-AFD9-37B035A830F0}"/>
              </a:ext>
            </a:extLst>
          </p:cNvPr>
          <p:cNvSpPr txBox="1">
            <a:spLocks noChangeArrowheads="1"/>
          </p:cNvSpPr>
          <p:nvPr userDrawn="1"/>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jpeg"/><Relationship Id="rId21" Type="http://schemas.openxmlformats.org/officeDocument/2006/relationships/image" Target="../media/image27.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png"/><Relationship Id="rId22"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 photo">
            <a:extLst>
              <a:ext uri="{FF2B5EF4-FFF2-40B4-BE49-F238E27FC236}">
                <a16:creationId xmlns:a16="http://schemas.microsoft.com/office/drawing/2014/main" id="{F8BD57F2-ED87-0907-0792-2E48E7C7B9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 t="13721" b="-324"/>
          <a:stretch/>
        </p:blipFill>
        <p:spPr bwMode="auto">
          <a:xfrm>
            <a:off x="36416515" y="24321884"/>
            <a:ext cx="2832809" cy="280133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descr="A person in a suit&#10;&#10;Description automatically generated with low confidence">
            <a:extLst>
              <a:ext uri="{FF2B5EF4-FFF2-40B4-BE49-F238E27FC236}">
                <a16:creationId xmlns:a16="http://schemas.microsoft.com/office/drawing/2014/main" id="{9207A606-3329-C657-2220-9C0BCCD25A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09" t="14230" r="1907" b="26517"/>
          <a:stretch/>
        </p:blipFill>
        <p:spPr>
          <a:xfrm flipH="1">
            <a:off x="39927038" y="24321884"/>
            <a:ext cx="2772274" cy="2785355"/>
          </a:xfrm>
          <a:prstGeom prst="rect">
            <a:avLst/>
          </a:prstGeom>
        </p:spPr>
      </p:pic>
      <p:pic>
        <p:nvPicPr>
          <p:cNvPr id="1026" name="Picture 23">
            <a:extLst>
              <a:ext uri="{FF2B5EF4-FFF2-40B4-BE49-F238E27FC236}">
                <a16:creationId xmlns:a16="http://schemas.microsoft.com/office/drawing/2014/main" id="{1AA02AAE-6D17-C187-95B3-64364C55E911}"/>
              </a:ext>
            </a:extLst>
          </p:cNvPr>
          <p:cNvPicPr>
            <a:picLocks noChangeAspect="1"/>
          </p:cNvPicPr>
          <p:nvPr/>
        </p:nvPicPr>
        <p:blipFill rotWithShape="1">
          <a:blip r:embed="rId5"/>
          <a:srcRect t="13168" b="12240"/>
          <a:stretch/>
        </p:blipFill>
        <p:spPr>
          <a:xfrm>
            <a:off x="32689721" y="24321885"/>
            <a:ext cx="2800627" cy="2785355"/>
          </a:xfrm>
          <a:prstGeom prst="rect">
            <a:avLst/>
          </a:prstGeom>
        </p:spPr>
      </p:pic>
      <p:pic>
        <p:nvPicPr>
          <p:cNvPr id="61" name="Picture 60" descr="A person in a suit&#10;&#10;Description automatically generated with low confidence">
            <a:extLst>
              <a:ext uri="{FF2B5EF4-FFF2-40B4-BE49-F238E27FC236}">
                <a16:creationId xmlns:a16="http://schemas.microsoft.com/office/drawing/2014/main" id="{90A18DE8-64A3-4F8E-6076-FE62480A5ED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4" t="11980" r="11038" b="3502"/>
          <a:stretch/>
        </p:blipFill>
        <p:spPr>
          <a:xfrm flipH="1">
            <a:off x="39927038" y="20170578"/>
            <a:ext cx="2772274" cy="2779328"/>
          </a:xfrm>
          <a:prstGeom prst="rect">
            <a:avLst/>
          </a:prstGeom>
        </p:spPr>
      </p:pic>
      <p:pic>
        <p:nvPicPr>
          <p:cNvPr id="60" name="Picture 59" descr="A picture containing person, outdoor&#10;&#10;Description automatically generated">
            <a:extLst>
              <a:ext uri="{FF2B5EF4-FFF2-40B4-BE49-F238E27FC236}">
                <a16:creationId xmlns:a16="http://schemas.microsoft.com/office/drawing/2014/main" id="{9DA3B072-72E5-95B1-00F9-0267F4BD4D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318" r="17772"/>
          <a:stretch/>
        </p:blipFill>
        <p:spPr>
          <a:xfrm flipH="1">
            <a:off x="32674600" y="20181270"/>
            <a:ext cx="2729687" cy="2754314"/>
          </a:xfrm>
          <a:prstGeom prst="rect">
            <a:avLst/>
          </a:prstGeom>
        </p:spPr>
      </p:pic>
      <p:sp>
        <p:nvSpPr>
          <p:cNvPr id="16" name="Text Placeholder 15">
            <a:extLst>
              <a:ext uri="{FF2B5EF4-FFF2-40B4-BE49-F238E27FC236}">
                <a16:creationId xmlns:a16="http://schemas.microsoft.com/office/drawing/2014/main" id="{778E60CB-0EBD-4049-BFFD-CAB062A6CA0F}"/>
              </a:ext>
            </a:extLst>
          </p:cNvPr>
          <p:cNvSpPr>
            <a:spLocks noGrp="1"/>
          </p:cNvSpPr>
          <p:nvPr>
            <p:ph type="body" sz="quarter" idx="150"/>
          </p:nvPr>
        </p:nvSpPr>
        <p:spPr>
          <a:xfrm>
            <a:off x="5932593" y="3127915"/>
            <a:ext cx="31998968" cy="1140673"/>
          </a:xfrm>
        </p:spPr>
        <p:txBody>
          <a:bodyPr/>
          <a:lstStyle/>
          <a:p>
            <a:r>
              <a:rPr lang="en-US"/>
              <a:t>Department of Computing and Software</a:t>
            </a:r>
          </a:p>
        </p:txBody>
      </p:sp>
      <p:sp>
        <p:nvSpPr>
          <p:cNvPr id="17" name="Text Placeholder 16">
            <a:extLst>
              <a:ext uri="{FF2B5EF4-FFF2-40B4-BE49-F238E27FC236}">
                <a16:creationId xmlns:a16="http://schemas.microsoft.com/office/drawing/2014/main" id="{9AAB1BB2-2685-9042-9343-90636A19089C}"/>
              </a:ext>
            </a:extLst>
          </p:cNvPr>
          <p:cNvSpPr>
            <a:spLocks noGrp="1"/>
          </p:cNvSpPr>
          <p:nvPr>
            <p:ph type="body" sz="quarter" idx="151"/>
          </p:nvPr>
        </p:nvSpPr>
        <p:spPr>
          <a:xfrm>
            <a:off x="5932593" y="1771555"/>
            <a:ext cx="31998968" cy="1280160"/>
          </a:xfrm>
        </p:spPr>
        <p:txBody>
          <a:bodyPr/>
          <a:lstStyle/>
          <a:p>
            <a:r>
              <a:rPr lang="en-US"/>
              <a:t>Mechatronics &amp; Software Engineering Capstone</a:t>
            </a:r>
          </a:p>
        </p:txBody>
      </p:sp>
      <p:sp>
        <p:nvSpPr>
          <p:cNvPr id="18" name="Text Placeholder 17">
            <a:extLst>
              <a:ext uri="{FF2B5EF4-FFF2-40B4-BE49-F238E27FC236}">
                <a16:creationId xmlns:a16="http://schemas.microsoft.com/office/drawing/2014/main" id="{9FFCC562-221F-8240-980C-DCE8D467C705}"/>
              </a:ext>
            </a:extLst>
          </p:cNvPr>
          <p:cNvSpPr>
            <a:spLocks noGrp="1"/>
          </p:cNvSpPr>
          <p:nvPr>
            <p:ph type="body" sz="quarter" idx="153"/>
          </p:nvPr>
        </p:nvSpPr>
        <p:spPr/>
        <p:txBody>
          <a:bodyPr lIns="91440" tIns="45720" rIns="91440" bIns="45720" anchor="t" anchorCtr="1">
            <a:normAutofit/>
          </a:bodyPr>
          <a:lstStyle/>
          <a:p>
            <a:r>
              <a:rPr lang="en-US" err="1">
                <a:latin typeface="Calibri"/>
                <a:cs typeface="Calibri"/>
              </a:rPr>
              <a:t>SmartLock</a:t>
            </a:r>
            <a:endParaRPr lang="en-US" err="1"/>
          </a:p>
        </p:txBody>
      </p:sp>
      <p:pic>
        <p:nvPicPr>
          <p:cNvPr id="1034" name="Picture 10">
            <a:extLst>
              <a:ext uri="{FF2B5EF4-FFF2-40B4-BE49-F238E27FC236}">
                <a16:creationId xmlns:a16="http://schemas.microsoft.com/office/drawing/2014/main" id="{E66A66A8-3BDF-AF24-5E70-F908C5D86A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026" y="856186"/>
            <a:ext cx="5144227" cy="28554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5D24232-215F-A447-E3BD-162B0AD8F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74523" y="642889"/>
            <a:ext cx="3515925" cy="32698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1">
            <a:extLst>
              <a:ext uri="{FF2B5EF4-FFF2-40B4-BE49-F238E27FC236}">
                <a16:creationId xmlns:a16="http://schemas.microsoft.com/office/drawing/2014/main" id="{F792E8B7-5E86-C1E0-482B-E8695CEEB1BE}"/>
              </a:ext>
            </a:extLst>
          </p:cNvPr>
          <p:cNvSpPr>
            <a:spLocks noGrp="1"/>
          </p:cNvSpPr>
          <p:nvPr>
            <p:ph type="body" sz="quarter" idx="10"/>
          </p:nvPr>
        </p:nvSpPr>
        <p:spPr>
          <a:xfrm>
            <a:off x="1148074" y="5966815"/>
            <a:ext cx="10056813" cy="10987685"/>
          </a:xfrm>
        </p:spPr>
        <p:txBody>
          <a:bodyPr/>
          <a:lstStyle/>
          <a:p>
            <a:pPr algn="just"/>
            <a:r>
              <a:rPr lang="en-US" sz="3600" b="0" i="0">
                <a:solidFill>
                  <a:srgbClr val="000000"/>
                </a:solidFill>
                <a:effectLst/>
                <a:latin typeface="Calibri" panose="020F0502020204030204" pitchFamily="34" charset="0"/>
              </a:rPr>
              <a:t>Students ride bicycles as a primary mode of transportation. They are easy to use, relatively cheap, are a great source of exercise and can allow one to spend time outdoors. They can help students commute to school quicker than public transportation, which can often be unreliable or crowded. However, there are some barriers to biking, the most important being theft because bikes are easy to steal and can be sold for parts. To protect a bike from being stolen, a lock can be used. However, locks can be bulky, heavy, slow and difficult to use, especially if they are not mounted directly on the bike. Furthermore, an individual can forget where they left their bike, needing a way to locate it. Therefore, we have designed and built the </a:t>
            </a:r>
            <a:r>
              <a:rPr lang="en-US" sz="3600" b="0" i="0" err="1">
                <a:solidFill>
                  <a:srgbClr val="000000"/>
                </a:solidFill>
                <a:effectLst/>
                <a:latin typeface="Calibri" panose="020F0502020204030204" pitchFamily="34" charset="0"/>
              </a:rPr>
              <a:t>SmartLock</a:t>
            </a:r>
            <a:r>
              <a:rPr lang="en-US" sz="3600" b="0" i="0">
                <a:solidFill>
                  <a:srgbClr val="000000"/>
                </a:solidFill>
                <a:effectLst/>
                <a:latin typeface="Calibri" panose="020F0502020204030204" pitchFamily="34" charset="0"/>
              </a:rPr>
              <a:t>, a smartphone application-controlled bicycle lock that disengages automatically with the touch of a button and is mountable to any bike.  </a:t>
            </a:r>
            <a:endParaRPr lang="en-CA" sz="3600"/>
          </a:p>
        </p:txBody>
      </p:sp>
      <p:sp>
        <p:nvSpPr>
          <p:cNvPr id="20" name="Text Placeholder 2">
            <a:extLst>
              <a:ext uri="{FF2B5EF4-FFF2-40B4-BE49-F238E27FC236}">
                <a16:creationId xmlns:a16="http://schemas.microsoft.com/office/drawing/2014/main" id="{03ECAC01-CC41-A5CB-5391-010FD8F17E3E}"/>
              </a:ext>
            </a:extLst>
          </p:cNvPr>
          <p:cNvSpPr>
            <a:spLocks noGrp="1"/>
          </p:cNvSpPr>
          <p:nvPr>
            <p:ph type="body" sz="quarter" idx="11"/>
          </p:nvPr>
        </p:nvSpPr>
        <p:spPr>
          <a:xfrm>
            <a:off x="1148074" y="5086754"/>
            <a:ext cx="10048875" cy="800211"/>
          </a:xfrm>
          <a:solidFill>
            <a:srgbClr val="20455A"/>
          </a:solidFill>
        </p:spPr>
        <p:txBody>
          <a:bodyPr/>
          <a:lstStyle/>
          <a:p>
            <a:r>
              <a:rPr lang="en-CA" sz="4000" u="none">
                <a:solidFill>
                  <a:schemeClr val="bg1"/>
                </a:solidFill>
              </a:rPr>
              <a:t>PROBLEM STATEMENT</a:t>
            </a:r>
          </a:p>
        </p:txBody>
      </p:sp>
      <p:sp>
        <p:nvSpPr>
          <p:cNvPr id="22" name="Text Placeholder 14">
            <a:extLst>
              <a:ext uri="{FF2B5EF4-FFF2-40B4-BE49-F238E27FC236}">
                <a16:creationId xmlns:a16="http://schemas.microsoft.com/office/drawing/2014/main" id="{594F64CD-7A32-26A3-D650-0CD358A11B73}"/>
              </a:ext>
            </a:extLst>
          </p:cNvPr>
          <p:cNvSpPr txBox="1">
            <a:spLocks/>
          </p:cNvSpPr>
          <p:nvPr/>
        </p:nvSpPr>
        <p:spPr>
          <a:xfrm>
            <a:off x="1377579" y="17721966"/>
            <a:ext cx="10056813" cy="956567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fontAlgn="base">
              <a:buFont typeface="Arial" pitchFamily="34" charset="0"/>
              <a:buChar char="•"/>
            </a:pPr>
            <a:r>
              <a:rPr lang="en-US" sz="3600">
                <a:solidFill>
                  <a:srgbClr val="000000"/>
                </a:solidFill>
              </a:rPr>
              <a:t>   Securely lock bike to external frame</a:t>
            </a:r>
          </a:p>
          <a:p>
            <a:pPr lvl="1" fontAlgn="base">
              <a:buFont typeface="Arial" pitchFamily="34" charset="0"/>
              <a:buChar char="•"/>
            </a:pPr>
            <a:r>
              <a:rPr lang="en-US" sz="3600">
                <a:solidFill>
                  <a:srgbClr val="000000"/>
                </a:solidFill>
                <a:latin typeface="Calibri" panose="020F0502020204030204" pitchFamily="34" charset="0"/>
              </a:rPr>
              <a:t>Automatic disengagement mechanism from smartphone – 10s delay until re-engagement to secure lock </a:t>
            </a:r>
          </a:p>
          <a:p>
            <a:pPr fontAlgn="base">
              <a:buFont typeface="Arial" pitchFamily="34" charset="0"/>
              <a:buChar char="•"/>
            </a:pPr>
            <a:r>
              <a:rPr lang="en-US" sz="3600">
                <a:solidFill>
                  <a:srgbClr val="000000"/>
                </a:solidFill>
              </a:rPr>
              <a:t>   Geotag parked location</a:t>
            </a:r>
          </a:p>
          <a:p>
            <a:pPr lvl="1" fontAlgn="base">
              <a:buFont typeface="Arial" pitchFamily="34" charset="0"/>
              <a:buChar char="•"/>
            </a:pPr>
            <a:r>
              <a:rPr lang="en-US" sz="3600">
                <a:solidFill>
                  <a:srgbClr val="000000"/>
                </a:solidFill>
                <a:latin typeface="Calibri" panose="020F0502020204030204" pitchFamily="34" charset="0"/>
              </a:rPr>
              <a:t>Interactive, moveable map </a:t>
            </a:r>
          </a:p>
          <a:p>
            <a:pPr lvl="1" fontAlgn="base">
              <a:buFont typeface="Arial" pitchFamily="34" charset="0"/>
              <a:buChar char="•"/>
            </a:pPr>
            <a:r>
              <a:rPr lang="en-US" sz="3600">
                <a:solidFill>
                  <a:srgbClr val="000000"/>
                </a:solidFill>
                <a:latin typeface="Calibri" panose="020F0502020204030204" pitchFamily="34" charset="0"/>
              </a:rPr>
              <a:t>Coordinate copying to pair with GPS software (Google or Apple Maps) for directions </a:t>
            </a:r>
          </a:p>
          <a:p>
            <a:pPr fontAlgn="base">
              <a:buFont typeface="Arial" pitchFamily="34" charset="0"/>
              <a:buChar char="•"/>
            </a:pPr>
            <a:r>
              <a:rPr lang="en-US" sz="3600">
                <a:solidFill>
                  <a:srgbClr val="000000"/>
                </a:solidFill>
              </a:rPr>
              <a:t>   Password protection </a:t>
            </a:r>
          </a:p>
          <a:p>
            <a:pPr fontAlgn="base">
              <a:buFont typeface="Arial" pitchFamily="34" charset="0"/>
              <a:buChar char="•"/>
            </a:pPr>
            <a:r>
              <a:rPr lang="en-US" sz="3600">
                <a:solidFill>
                  <a:srgbClr val="000000"/>
                </a:solidFill>
              </a:rPr>
              <a:t>   Simple mounting onto bicycle frame</a:t>
            </a:r>
          </a:p>
          <a:p>
            <a:pPr fontAlgn="base">
              <a:buFont typeface="Arial" pitchFamily="34" charset="0"/>
              <a:buChar char="•"/>
            </a:pPr>
            <a:r>
              <a:rPr lang="en-US" sz="3600">
                <a:solidFill>
                  <a:srgbClr val="000000"/>
                </a:solidFill>
              </a:rPr>
              <a:t>   Flexible and sturdy chain to attach lock to external bike rack </a:t>
            </a:r>
          </a:p>
          <a:p>
            <a:pPr fontAlgn="base">
              <a:buFont typeface="Arial" pitchFamily="34" charset="0"/>
              <a:buChar char="•"/>
            </a:pPr>
            <a:r>
              <a:rPr lang="en-US" sz="3600">
                <a:solidFill>
                  <a:srgbClr val="000000"/>
                </a:solidFill>
              </a:rPr>
              <a:t>   Battery status display on smartphone </a:t>
            </a:r>
          </a:p>
          <a:p>
            <a:endParaRPr lang="en-CA"/>
          </a:p>
        </p:txBody>
      </p:sp>
      <p:sp>
        <p:nvSpPr>
          <p:cNvPr id="2" name="Text Placeholder 2">
            <a:extLst>
              <a:ext uri="{FF2B5EF4-FFF2-40B4-BE49-F238E27FC236}">
                <a16:creationId xmlns:a16="http://schemas.microsoft.com/office/drawing/2014/main" id="{3D21AB4B-3933-FA47-1EB1-E33B18936040}"/>
              </a:ext>
            </a:extLst>
          </p:cNvPr>
          <p:cNvSpPr txBox="1">
            <a:spLocks/>
          </p:cNvSpPr>
          <p:nvPr/>
        </p:nvSpPr>
        <p:spPr>
          <a:xfrm>
            <a:off x="1148073" y="16764940"/>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PRODUCT FEATURES</a:t>
            </a:r>
          </a:p>
        </p:txBody>
      </p:sp>
      <p:sp>
        <p:nvSpPr>
          <p:cNvPr id="5" name="Text Placeholder 2">
            <a:extLst>
              <a:ext uri="{FF2B5EF4-FFF2-40B4-BE49-F238E27FC236}">
                <a16:creationId xmlns:a16="http://schemas.microsoft.com/office/drawing/2014/main" id="{014C0378-9C13-A418-F8F2-D9B302B6BCF0}"/>
              </a:ext>
            </a:extLst>
          </p:cNvPr>
          <p:cNvSpPr txBox="1">
            <a:spLocks/>
          </p:cNvSpPr>
          <p:nvPr/>
        </p:nvSpPr>
        <p:spPr>
          <a:xfrm>
            <a:off x="1148072" y="26948360"/>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TOOLS USED</a:t>
            </a:r>
          </a:p>
        </p:txBody>
      </p:sp>
      <p:pic>
        <p:nvPicPr>
          <p:cNvPr id="6" name="Picture 14">
            <a:extLst>
              <a:ext uri="{FF2B5EF4-FFF2-40B4-BE49-F238E27FC236}">
                <a16:creationId xmlns:a16="http://schemas.microsoft.com/office/drawing/2014/main" id="{09D66EAD-C13E-1543-8E4A-C48677BC22C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91079" y="30025604"/>
            <a:ext cx="2013808" cy="1370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Brand">
            <a:extLst>
              <a:ext uri="{FF2B5EF4-FFF2-40B4-BE49-F238E27FC236}">
                <a16:creationId xmlns:a16="http://schemas.microsoft.com/office/drawing/2014/main" id="{14C3F6FD-C7ED-446C-5C89-320D36214A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5448" y="29006876"/>
            <a:ext cx="3653805" cy="1062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a:extLst>
              <a:ext uri="{FF2B5EF4-FFF2-40B4-BE49-F238E27FC236}">
                <a16:creationId xmlns:a16="http://schemas.microsoft.com/office/drawing/2014/main" id="{32EDF587-7E04-8D15-6AA6-F249EC4E10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5448" y="30257472"/>
            <a:ext cx="3289544" cy="10228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GitHub black logo landscape transparent PNG - StickPNG">
            <a:extLst>
              <a:ext uri="{FF2B5EF4-FFF2-40B4-BE49-F238E27FC236}">
                <a16:creationId xmlns:a16="http://schemas.microsoft.com/office/drawing/2014/main" id="{3B3DCB25-97D4-8503-41FA-F74CEA52CC6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1573" b="17502"/>
          <a:stretch/>
        </p:blipFill>
        <p:spPr bwMode="auto">
          <a:xfrm>
            <a:off x="5112506" y="29258739"/>
            <a:ext cx="3403683" cy="11612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SOLIDWORKS Logo - TryEngineering Summer Institute">
            <a:extLst>
              <a:ext uri="{FF2B5EF4-FFF2-40B4-BE49-F238E27FC236}">
                <a16:creationId xmlns:a16="http://schemas.microsoft.com/office/drawing/2014/main" id="{FCA70612-5D88-F81F-93A8-166E354E89D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128" t="20180" r="4184" b="11565"/>
          <a:stretch/>
        </p:blipFill>
        <p:spPr bwMode="auto">
          <a:xfrm>
            <a:off x="3022350" y="27929714"/>
            <a:ext cx="4471552" cy="10627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macros - How to create a LATEX like logo using any word at hand? - TeX -  LaTeX Stack Exchange">
            <a:extLst>
              <a:ext uri="{FF2B5EF4-FFF2-40B4-BE49-F238E27FC236}">
                <a16:creationId xmlns:a16="http://schemas.microsoft.com/office/drawing/2014/main" id="{AAD1F98A-0A1C-F1B9-DA4E-30889A7467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6726" y="30350299"/>
            <a:ext cx="2495112" cy="10456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C++ - Wikipedia">
            <a:extLst>
              <a:ext uri="{FF2B5EF4-FFF2-40B4-BE49-F238E27FC236}">
                <a16:creationId xmlns:a16="http://schemas.microsoft.com/office/drawing/2014/main" id="{E7B1075E-EE47-C40C-D7CF-636FC1EC16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09383" y="28167419"/>
            <a:ext cx="1495504" cy="1678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C146B4F1-99BC-01C0-3066-C3503096D4F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627584" y="23673060"/>
            <a:ext cx="12121029" cy="7052884"/>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83E47238-0F8E-B466-D0D7-9A62EFF2B461}"/>
              </a:ext>
            </a:extLst>
          </p:cNvPr>
          <p:cNvSpPr/>
          <p:nvPr/>
        </p:nvSpPr>
        <p:spPr>
          <a:xfrm rot="5400000">
            <a:off x="9874061" y="22596818"/>
            <a:ext cx="9521053" cy="556919"/>
          </a:xfrm>
          <a:prstGeom prst="rightArrow">
            <a:avLst>
              <a:gd name="adj1" fmla="val 50000"/>
              <a:gd name="adj2" fmla="val 1295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Arrow: Right 34">
            <a:extLst>
              <a:ext uri="{FF2B5EF4-FFF2-40B4-BE49-F238E27FC236}">
                <a16:creationId xmlns:a16="http://schemas.microsoft.com/office/drawing/2014/main" id="{7C809F98-52E4-F30F-22A8-4530A59A805A}"/>
              </a:ext>
            </a:extLst>
          </p:cNvPr>
          <p:cNvSpPr/>
          <p:nvPr/>
        </p:nvSpPr>
        <p:spPr>
          <a:xfrm rot="17666952">
            <a:off x="19835327" y="24220239"/>
            <a:ext cx="2769588" cy="354172"/>
          </a:xfrm>
          <a:prstGeom prst="rightArrow">
            <a:avLst>
              <a:gd name="adj1" fmla="val 50000"/>
              <a:gd name="adj2" fmla="val 1295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6" name="Picture 19">
            <a:extLst>
              <a:ext uri="{FF2B5EF4-FFF2-40B4-BE49-F238E27FC236}">
                <a16:creationId xmlns:a16="http://schemas.microsoft.com/office/drawing/2014/main" id="{96BE4858-5028-F813-E4B7-5B3B5480BE46}"/>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631956" y="17521399"/>
            <a:ext cx="7647196" cy="6525744"/>
          </a:xfrm>
          <a:prstGeom prst="rect">
            <a:avLst/>
          </a:prstGeom>
        </p:spPr>
      </p:pic>
      <p:pic>
        <p:nvPicPr>
          <p:cNvPr id="37" name="Picture 22">
            <a:extLst>
              <a:ext uri="{FF2B5EF4-FFF2-40B4-BE49-F238E27FC236}">
                <a16:creationId xmlns:a16="http://schemas.microsoft.com/office/drawing/2014/main" id="{6006F4B6-8410-51D6-32E8-DE15C067F23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5503537" y="21158826"/>
            <a:ext cx="6037539" cy="5640736"/>
          </a:xfrm>
          <a:prstGeom prst="rect">
            <a:avLst/>
          </a:prstGeom>
        </p:spPr>
      </p:pic>
      <p:sp>
        <p:nvSpPr>
          <p:cNvPr id="41" name="Oval 40">
            <a:extLst>
              <a:ext uri="{FF2B5EF4-FFF2-40B4-BE49-F238E27FC236}">
                <a16:creationId xmlns:a16="http://schemas.microsoft.com/office/drawing/2014/main" id="{55E17275-1096-27A0-4188-71AF5E931421}"/>
              </a:ext>
            </a:extLst>
          </p:cNvPr>
          <p:cNvSpPr/>
          <p:nvPr/>
        </p:nvSpPr>
        <p:spPr>
          <a:xfrm>
            <a:off x="12522472" y="26201078"/>
            <a:ext cx="1461600" cy="1461600"/>
          </a:xfrm>
          <a:prstGeom prst="ellipse">
            <a:avLst/>
          </a:prstGeom>
          <a:solidFill>
            <a:srgbClr val="DE5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62" name="Oval 61">
            <a:extLst>
              <a:ext uri="{FF2B5EF4-FFF2-40B4-BE49-F238E27FC236}">
                <a16:creationId xmlns:a16="http://schemas.microsoft.com/office/drawing/2014/main" id="{69044D27-93D3-C310-C8CE-D6DBD0F01C68}"/>
              </a:ext>
            </a:extLst>
          </p:cNvPr>
          <p:cNvSpPr/>
          <p:nvPr/>
        </p:nvSpPr>
        <p:spPr>
          <a:xfrm>
            <a:off x="22463181" y="22051313"/>
            <a:ext cx="1460714" cy="1461600"/>
          </a:xfrm>
          <a:prstGeom prst="ellipse">
            <a:avLst/>
          </a:prstGeom>
          <a:solidFill>
            <a:srgbClr val="DE5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3</a:t>
            </a:r>
          </a:p>
        </p:txBody>
      </p:sp>
      <p:sp>
        <p:nvSpPr>
          <p:cNvPr id="1025" name="Rectangle 1024">
            <a:extLst>
              <a:ext uri="{FF2B5EF4-FFF2-40B4-BE49-F238E27FC236}">
                <a16:creationId xmlns:a16="http://schemas.microsoft.com/office/drawing/2014/main" id="{B4F69A5B-E477-FA8A-D9B4-3F8ACE5A2B35}"/>
              </a:ext>
            </a:extLst>
          </p:cNvPr>
          <p:cNvSpPr>
            <a:spLocks noGrp="1" noRot="1" noMove="1" noResize="1" noEditPoints="1" noAdjustHandles="1" noChangeArrowheads="1" noChangeShapeType="1"/>
          </p:cNvSpPr>
          <p:nvPr/>
        </p:nvSpPr>
        <p:spPr>
          <a:xfrm>
            <a:off x="571500" y="31851600"/>
            <a:ext cx="3048000" cy="800211"/>
          </a:xfrm>
          <a:prstGeom prst="rect">
            <a:avLst/>
          </a:prstGeom>
          <a:solidFill>
            <a:srgbClr val="204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 Placeholder 2">
            <a:extLst>
              <a:ext uri="{FF2B5EF4-FFF2-40B4-BE49-F238E27FC236}">
                <a16:creationId xmlns:a16="http://schemas.microsoft.com/office/drawing/2014/main" id="{97C29CAD-1D8C-60B9-4E92-83CD178A97D1}"/>
              </a:ext>
            </a:extLst>
          </p:cNvPr>
          <p:cNvSpPr txBox="1">
            <a:spLocks/>
          </p:cNvSpPr>
          <p:nvPr/>
        </p:nvSpPr>
        <p:spPr>
          <a:xfrm>
            <a:off x="32674601" y="19202853"/>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OUR TEAM</a:t>
            </a:r>
          </a:p>
        </p:txBody>
      </p:sp>
      <p:sp>
        <p:nvSpPr>
          <p:cNvPr id="30" name="TextBox 29">
            <a:extLst>
              <a:ext uri="{FF2B5EF4-FFF2-40B4-BE49-F238E27FC236}">
                <a16:creationId xmlns:a16="http://schemas.microsoft.com/office/drawing/2014/main" id="{921806D2-9336-D580-4C47-094611B7766D}"/>
              </a:ext>
            </a:extLst>
          </p:cNvPr>
          <p:cNvSpPr txBox="1"/>
          <p:nvPr/>
        </p:nvSpPr>
        <p:spPr>
          <a:xfrm>
            <a:off x="35767774" y="22984719"/>
            <a:ext cx="3862525" cy="1246495"/>
          </a:xfrm>
          <a:prstGeom prst="rect">
            <a:avLst/>
          </a:prstGeom>
          <a:noFill/>
        </p:spPr>
        <p:txBody>
          <a:bodyPr wrap="square" rtlCol="0">
            <a:spAutoFit/>
          </a:bodyPr>
          <a:lstStyle/>
          <a:p>
            <a:pPr algn="ctr"/>
            <a:r>
              <a:rPr lang="en-CA" sz="2500" b="1">
                <a:latin typeface="+mj-lt"/>
                <a:cs typeface="Times New Roman" panose="02020603050405020304" pitchFamily="18" charset="0"/>
              </a:rPr>
              <a:t>Stephen De Jong</a:t>
            </a:r>
          </a:p>
          <a:p>
            <a:pPr algn="ctr"/>
            <a:r>
              <a:rPr lang="en-CA" sz="2500" i="1">
                <a:latin typeface="+mj-lt"/>
                <a:cs typeface="Times New Roman" panose="02020603050405020304" pitchFamily="18" charset="0"/>
              </a:rPr>
              <a:t>Mechatronics Engineering</a:t>
            </a:r>
          </a:p>
          <a:p>
            <a:pPr algn="ctr"/>
            <a:r>
              <a:rPr lang="en-CA" sz="2500" i="1">
                <a:latin typeface="+mj-lt"/>
                <a:cs typeface="Times New Roman" panose="02020603050405020304" pitchFamily="18" charset="0"/>
              </a:rPr>
              <a:t>&amp; Management</a:t>
            </a:r>
          </a:p>
        </p:txBody>
      </p:sp>
      <p:grpSp>
        <p:nvGrpSpPr>
          <p:cNvPr id="42" name="Group 41">
            <a:extLst>
              <a:ext uri="{FF2B5EF4-FFF2-40B4-BE49-F238E27FC236}">
                <a16:creationId xmlns:a16="http://schemas.microsoft.com/office/drawing/2014/main" id="{33330FB1-BCF3-25CF-FCE2-A33FF82B1D26}"/>
              </a:ext>
            </a:extLst>
          </p:cNvPr>
          <p:cNvGrpSpPr/>
          <p:nvPr/>
        </p:nvGrpSpPr>
        <p:grpSpPr>
          <a:xfrm>
            <a:off x="39381912" y="20346594"/>
            <a:ext cx="3862525" cy="3502367"/>
            <a:chOff x="30205508" y="21140940"/>
            <a:chExt cx="3862525" cy="3502367"/>
          </a:xfrm>
        </p:grpSpPr>
        <p:sp>
          <p:nvSpPr>
            <p:cNvPr id="43" name="Rectangle 42">
              <a:extLst>
                <a:ext uri="{FF2B5EF4-FFF2-40B4-BE49-F238E27FC236}">
                  <a16:creationId xmlns:a16="http://schemas.microsoft.com/office/drawing/2014/main" id="{7F1D8F5E-EEBB-EBE6-0E9A-7E0440940078}"/>
                </a:ext>
              </a:extLst>
            </p:cNvPr>
            <p:cNvSpPr/>
            <p:nvPr/>
          </p:nvSpPr>
          <p:spPr>
            <a:xfrm>
              <a:off x="30518087" y="21140940"/>
              <a:ext cx="2791326" cy="2785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TextBox 43">
              <a:extLst>
                <a:ext uri="{FF2B5EF4-FFF2-40B4-BE49-F238E27FC236}">
                  <a16:creationId xmlns:a16="http://schemas.microsoft.com/office/drawing/2014/main" id="{0F41B67F-9B90-9819-03F7-C20A32F5E9F0}"/>
                </a:ext>
              </a:extLst>
            </p:cNvPr>
            <p:cNvSpPr txBox="1"/>
            <p:nvPr/>
          </p:nvSpPr>
          <p:spPr>
            <a:xfrm>
              <a:off x="30205508" y="23781533"/>
              <a:ext cx="3862525" cy="861774"/>
            </a:xfrm>
            <a:prstGeom prst="rect">
              <a:avLst/>
            </a:prstGeom>
            <a:noFill/>
          </p:spPr>
          <p:txBody>
            <a:bodyPr wrap="square" rtlCol="0">
              <a:spAutoFit/>
            </a:bodyPr>
            <a:lstStyle/>
            <a:p>
              <a:pPr algn="ctr"/>
              <a:r>
                <a:rPr lang="en-CA" sz="2500" b="1">
                  <a:latin typeface="+mj-lt"/>
                  <a:cs typeface="Times New Roman" panose="02020603050405020304" pitchFamily="18" charset="0"/>
                </a:rPr>
                <a:t>Abdul Iqbal</a:t>
              </a:r>
            </a:p>
            <a:p>
              <a:pPr algn="ctr"/>
              <a:r>
                <a:rPr lang="en-CA" sz="2500" i="1">
                  <a:latin typeface="+mj-lt"/>
                  <a:cs typeface="Times New Roman" panose="02020603050405020304" pitchFamily="18" charset="0"/>
                </a:rPr>
                <a:t>Mechatronics Engineering</a:t>
              </a:r>
            </a:p>
          </p:txBody>
        </p:sp>
      </p:grpSp>
      <p:grpSp>
        <p:nvGrpSpPr>
          <p:cNvPr id="45" name="Group 44">
            <a:extLst>
              <a:ext uri="{FF2B5EF4-FFF2-40B4-BE49-F238E27FC236}">
                <a16:creationId xmlns:a16="http://schemas.microsoft.com/office/drawing/2014/main" id="{151148D3-B361-4C48-015D-7928BB0DA0FC}"/>
              </a:ext>
            </a:extLst>
          </p:cNvPr>
          <p:cNvGrpSpPr/>
          <p:nvPr/>
        </p:nvGrpSpPr>
        <p:grpSpPr>
          <a:xfrm>
            <a:off x="31764655" y="20208755"/>
            <a:ext cx="4206050" cy="3640206"/>
            <a:chOff x="30518086" y="21140939"/>
            <a:chExt cx="4206050" cy="3640206"/>
          </a:xfrm>
        </p:grpSpPr>
        <p:sp>
          <p:nvSpPr>
            <p:cNvPr id="46" name="Rectangle 45">
              <a:extLst>
                <a:ext uri="{FF2B5EF4-FFF2-40B4-BE49-F238E27FC236}">
                  <a16:creationId xmlns:a16="http://schemas.microsoft.com/office/drawing/2014/main" id="{CFD19FE2-622F-B82D-42B2-9EB31E693817}"/>
                </a:ext>
              </a:extLst>
            </p:cNvPr>
            <p:cNvSpPr/>
            <p:nvPr/>
          </p:nvSpPr>
          <p:spPr>
            <a:xfrm>
              <a:off x="30518086" y="21140939"/>
              <a:ext cx="2790000" cy="278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68AB6C22-0E12-29AF-8A9E-E2CE7A43A711}"/>
                </a:ext>
              </a:extLst>
            </p:cNvPr>
            <p:cNvSpPr txBox="1"/>
            <p:nvPr/>
          </p:nvSpPr>
          <p:spPr>
            <a:xfrm>
              <a:off x="30861611" y="23919371"/>
              <a:ext cx="3862525" cy="861774"/>
            </a:xfrm>
            <a:prstGeom prst="rect">
              <a:avLst/>
            </a:prstGeom>
            <a:noFill/>
          </p:spPr>
          <p:txBody>
            <a:bodyPr wrap="square" rtlCol="0">
              <a:spAutoFit/>
            </a:bodyPr>
            <a:lstStyle/>
            <a:p>
              <a:pPr algn="ctr"/>
              <a:r>
                <a:rPr lang="en-CA" sz="2500" b="1">
                  <a:latin typeface="+mj-lt"/>
                  <a:cs typeface="Times New Roman" panose="02020603050405020304" pitchFamily="18" charset="0"/>
                </a:rPr>
                <a:t>Elsa </a:t>
              </a:r>
              <a:r>
                <a:rPr lang="en-CA" sz="2500" b="1" err="1">
                  <a:latin typeface="+mj-lt"/>
                  <a:cs typeface="Times New Roman" panose="02020603050405020304" pitchFamily="18" charset="0"/>
                </a:rPr>
                <a:t>Bassi</a:t>
              </a:r>
              <a:endParaRPr lang="en-CA" sz="2500" b="1">
                <a:latin typeface="+mj-lt"/>
                <a:cs typeface="Times New Roman" panose="02020603050405020304" pitchFamily="18" charset="0"/>
              </a:endParaRPr>
            </a:p>
            <a:p>
              <a:pPr algn="ctr"/>
              <a:r>
                <a:rPr lang="en-CA" sz="2500" i="1">
                  <a:latin typeface="+mj-lt"/>
                  <a:cs typeface="Times New Roman" panose="02020603050405020304" pitchFamily="18" charset="0"/>
                </a:rPr>
                <a:t>Mechatronics Engineering</a:t>
              </a:r>
            </a:p>
          </p:txBody>
        </p:sp>
      </p:grpSp>
      <p:grpSp>
        <p:nvGrpSpPr>
          <p:cNvPr id="48" name="Group 47">
            <a:extLst>
              <a:ext uri="{FF2B5EF4-FFF2-40B4-BE49-F238E27FC236}">
                <a16:creationId xmlns:a16="http://schemas.microsoft.com/office/drawing/2014/main" id="{927A8FBD-BE58-DFBF-0889-E603093CA359}"/>
              </a:ext>
            </a:extLst>
          </p:cNvPr>
          <p:cNvGrpSpPr/>
          <p:nvPr/>
        </p:nvGrpSpPr>
        <p:grpSpPr>
          <a:xfrm>
            <a:off x="35411487" y="24349370"/>
            <a:ext cx="4352694" cy="4150006"/>
            <a:chOff x="30518087" y="21140940"/>
            <a:chExt cx="4352694" cy="4150006"/>
          </a:xfrm>
        </p:grpSpPr>
        <p:sp>
          <p:nvSpPr>
            <p:cNvPr id="49" name="Rectangle 48">
              <a:extLst>
                <a:ext uri="{FF2B5EF4-FFF2-40B4-BE49-F238E27FC236}">
                  <a16:creationId xmlns:a16="http://schemas.microsoft.com/office/drawing/2014/main" id="{DE8A2673-ABE6-3240-D449-D33941768F31}"/>
                </a:ext>
              </a:extLst>
            </p:cNvPr>
            <p:cNvSpPr/>
            <p:nvPr/>
          </p:nvSpPr>
          <p:spPr>
            <a:xfrm>
              <a:off x="30518087" y="21140940"/>
              <a:ext cx="2791326" cy="2785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TextBox 49">
              <a:extLst>
                <a:ext uri="{FF2B5EF4-FFF2-40B4-BE49-F238E27FC236}">
                  <a16:creationId xmlns:a16="http://schemas.microsoft.com/office/drawing/2014/main" id="{FEA1D7BF-239E-9436-1071-1737D8B870D7}"/>
                </a:ext>
              </a:extLst>
            </p:cNvPr>
            <p:cNvSpPr txBox="1"/>
            <p:nvPr/>
          </p:nvSpPr>
          <p:spPr>
            <a:xfrm>
              <a:off x="31008256" y="24044451"/>
              <a:ext cx="3862525" cy="1246495"/>
            </a:xfrm>
            <a:prstGeom prst="rect">
              <a:avLst/>
            </a:prstGeom>
            <a:noFill/>
            <a:ln>
              <a:noFill/>
            </a:ln>
          </p:spPr>
          <p:txBody>
            <a:bodyPr wrap="square" rtlCol="0">
              <a:spAutoFit/>
            </a:bodyPr>
            <a:lstStyle/>
            <a:p>
              <a:pPr algn="ctr"/>
              <a:r>
                <a:rPr lang="en-CA" sz="2500" b="1">
                  <a:latin typeface="+mj-lt"/>
                  <a:cs typeface="Times New Roman" panose="02020603050405020304" pitchFamily="18" charset="0"/>
                </a:rPr>
                <a:t>Steffi Ralph</a:t>
              </a:r>
            </a:p>
            <a:p>
              <a:pPr algn="ctr"/>
              <a:r>
                <a:rPr lang="en-CA" sz="2500" i="1">
                  <a:latin typeface="+mj-lt"/>
                  <a:cs typeface="Times New Roman" panose="02020603050405020304" pitchFamily="18" charset="0"/>
                </a:rPr>
                <a:t>Mechatronics Engineering</a:t>
              </a:r>
            </a:p>
            <a:p>
              <a:pPr algn="ctr"/>
              <a:r>
                <a:rPr lang="en-CA" sz="2500" i="1">
                  <a:latin typeface="+mj-lt"/>
                  <a:cs typeface="Times New Roman" panose="02020603050405020304" pitchFamily="18" charset="0"/>
                </a:rPr>
                <a:t>&amp; Management</a:t>
              </a:r>
            </a:p>
          </p:txBody>
        </p:sp>
      </p:grpSp>
      <p:grpSp>
        <p:nvGrpSpPr>
          <p:cNvPr id="51" name="Group 50">
            <a:extLst>
              <a:ext uri="{FF2B5EF4-FFF2-40B4-BE49-F238E27FC236}">
                <a16:creationId xmlns:a16="http://schemas.microsoft.com/office/drawing/2014/main" id="{B19D81E2-AD0C-3090-8907-29283D611260}"/>
              </a:ext>
            </a:extLst>
          </p:cNvPr>
          <p:cNvGrpSpPr/>
          <p:nvPr/>
        </p:nvGrpSpPr>
        <p:grpSpPr>
          <a:xfrm>
            <a:off x="38969211" y="24433502"/>
            <a:ext cx="4275226" cy="4010944"/>
            <a:chOff x="30518087" y="21140940"/>
            <a:chExt cx="4275226" cy="4010944"/>
          </a:xfrm>
        </p:grpSpPr>
        <p:sp>
          <p:nvSpPr>
            <p:cNvPr id="52" name="Rectangle 51">
              <a:extLst>
                <a:ext uri="{FF2B5EF4-FFF2-40B4-BE49-F238E27FC236}">
                  <a16:creationId xmlns:a16="http://schemas.microsoft.com/office/drawing/2014/main" id="{C7A248A2-D2A2-17BC-78DE-82D7048458EC}"/>
                </a:ext>
              </a:extLst>
            </p:cNvPr>
            <p:cNvSpPr/>
            <p:nvPr/>
          </p:nvSpPr>
          <p:spPr>
            <a:xfrm>
              <a:off x="30518087" y="21140940"/>
              <a:ext cx="2791326" cy="2785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5DF3BBE4-885F-EEB8-0DA5-0084F178FE27}"/>
                </a:ext>
              </a:extLst>
            </p:cNvPr>
            <p:cNvSpPr txBox="1"/>
            <p:nvPr/>
          </p:nvSpPr>
          <p:spPr>
            <a:xfrm>
              <a:off x="30930788" y="23905389"/>
              <a:ext cx="3862525" cy="1246495"/>
            </a:xfrm>
            <a:prstGeom prst="rect">
              <a:avLst/>
            </a:prstGeom>
            <a:noFill/>
          </p:spPr>
          <p:txBody>
            <a:bodyPr wrap="square" rtlCol="0">
              <a:spAutoFit/>
            </a:bodyPr>
            <a:lstStyle/>
            <a:p>
              <a:pPr algn="ctr"/>
              <a:r>
                <a:rPr lang="en-CA" sz="2500" b="1">
                  <a:latin typeface="+mj-lt"/>
                  <a:cs typeface="Times New Roman" panose="02020603050405020304" pitchFamily="18" charset="0"/>
                </a:rPr>
                <a:t>Anthony </a:t>
              </a:r>
              <a:r>
                <a:rPr lang="en-CA" sz="2500" b="1" err="1">
                  <a:latin typeface="+mj-lt"/>
                  <a:cs typeface="Times New Roman" panose="02020603050405020304" pitchFamily="18" charset="0"/>
                </a:rPr>
                <a:t>Shenouda</a:t>
              </a:r>
              <a:endParaRPr lang="en-CA" sz="2500" b="1">
                <a:latin typeface="+mj-lt"/>
                <a:cs typeface="Times New Roman" panose="02020603050405020304" pitchFamily="18" charset="0"/>
              </a:endParaRPr>
            </a:p>
            <a:p>
              <a:pPr algn="ctr"/>
              <a:r>
                <a:rPr lang="en-CA" sz="2500" i="1">
                  <a:latin typeface="+mj-lt"/>
                  <a:cs typeface="Times New Roman" panose="02020603050405020304" pitchFamily="18" charset="0"/>
                </a:rPr>
                <a:t>Mechatronics Engineering</a:t>
              </a:r>
            </a:p>
            <a:p>
              <a:pPr algn="ctr"/>
              <a:r>
                <a:rPr lang="en-CA" sz="2500" i="1">
                  <a:latin typeface="+mj-lt"/>
                  <a:cs typeface="Times New Roman" panose="02020603050405020304" pitchFamily="18" charset="0"/>
                </a:rPr>
                <a:t>&amp; Management</a:t>
              </a:r>
            </a:p>
          </p:txBody>
        </p:sp>
      </p:grpSp>
      <p:grpSp>
        <p:nvGrpSpPr>
          <p:cNvPr id="54" name="Group 53">
            <a:extLst>
              <a:ext uri="{FF2B5EF4-FFF2-40B4-BE49-F238E27FC236}">
                <a16:creationId xmlns:a16="http://schemas.microsoft.com/office/drawing/2014/main" id="{5A9EB079-549D-2A47-D487-D9EE15520568}"/>
              </a:ext>
            </a:extLst>
          </p:cNvPr>
          <p:cNvGrpSpPr/>
          <p:nvPr/>
        </p:nvGrpSpPr>
        <p:grpSpPr>
          <a:xfrm>
            <a:off x="31846436" y="24351105"/>
            <a:ext cx="4168791" cy="3641228"/>
            <a:chOff x="30518087" y="21140940"/>
            <a:chExt cx="4168791" cy="3641228"/>
          </a:xfrm>
        </p:grpSpPr>
        <p:sp>
          <p:nvSpPr>
            <p:cNvPr id="55" name="Rectangle 54">
              <a:extLst>
                <a:ext uri="{FF2B5EF4-FFF2-40B4-BE49-F238E27FC236}">
                  <a16:creationId xmlns:a16="http://schemas.microsoft.com/office/drawing/2014/main" id="{0F895344-C38A-AC58-387A-795DED10F3A7}"/>
                </a:ext>
              </a:extLst>
            </p:cNvPr>
            <p:cNvSpPr/>
            <p:nvPr/>
          </p:nvSpPr>
          <p:spPr>
            <a:xfrm>
              <a:off x="30518087" y="21140940"/>
              <a:ext cx="2791326" cy="2785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7732057A-70FB-9A9B-F915-98071734F450}"/>
                </a:ext>
              </a:extLst>
            </p:cNvPr>
            <p:cNvSpPr txBox="1"/>
            <p:nvPr/>
          </p:nvSpPr>
          <p:spPr>
            <a:xfrm>
              <a:off x="30824353" y="23920394"/>
              <a:ext cx="3862525" cy="861774"/>
            </a:xfrm>
            <a:prstGeom prst="rect">
              <a:avLst/>
            </a:prstGeom>
            <a:noFill/>
          </p:spPr>
          <p:txBody>
            <a:bodyPr wrap="square" rtlCol="0">
              <a:spAutoFit/>
            </a:bodyPr>
            <a:lstStyle/>
            <a:p>
              <a:pPr algn="ctr"/>
              <a:r>
                <a:rPr lang="en-CA" sz="2500" b="1">
                  <a:latin typeface="+mj-lt"/>
                  <a:cs typeface="Times New Roman" panose="02020603050405020304" pitchFamily="18" charset="0"/>
                </a:rPr>
                <a:t>Abi </a:t>
              </a:r>
              <a:r>
                <a:rPr lang="en-CA" sz="2500" b="1" err="1">
                  <a:latin typeface="+mj-lt"/>
                  <a:cs typeface="Times New Roman" panose="02020603050405020304" pitchFamily="18" charset="0"/>
                </a:rPr>
                <a:t>Nevo</a:t>
              </a:r>
              <a:endParaRPr lang="en-CA" sz="2500" b="1">
                <a:latin typeface="+mj-lt"/>
                <a:cs typeface="Times New Roman" panose="02020603050405020304" pitchFamily="18" charset="0"/>
              </a:endParaRPr>
            </a:p>
            <a:p>
              <a:pPr algn="ctr"/>
              <a:r>
                <a:rPr lang="en-CA" sz="2500" i="1">
                  <a:latin typeface="+mj-lt"/>
                  <a:cs typeface="Times New Roman" panose="02020603050405020304" pitchFamily="18" charset="0"/>
                </a:rPr>
                <a:t>Mechatronics Engineering</a:t>
              </a:r>
            </a:p>
          </p:txBody>
        </p:sp>
      </p:grpSp>
      <p:sp>
        <p:nvSpPr>
          <p:cNvPr id="57" name="Text Placeholder 2">
            <a:extLst>
              <a:ext uri="{FF2B5EF4-FFF2-40B4-BE49-F238E27FC236}">
                <a16:creationId xmlns:a16="http://schemas.microsoft.com/office/drawing/2014/main" id="{380FAD4A-D0E6-2BC4-7843-C75D183CA827}"/>
              </a:ext>
            </a:extLst>
          </p:cNvPr>
          <p:cNvSpPr txBox="1">
            <a:spLocks/>
          </p:cNvSpPr>
          <p:nvPr/>
        </p:nvSpPr>
        <p:spPr>
          <a:xfrm>
            <a:off x="32676604" y="28453953"/>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ACKNOWLEDGEMENTS</a:t>
            </a:r>
          </a:p>
        </p:txBody>
      </p:sp>
      <p:sp>
        <p:nvSpPr>
          <p:cNvPr id="58" name="TextBox 57">
            <a:extLst>
              <a:ext uri="{FF2B5EF4-FFF2-40B4-BE49-F238E27FC236}">
                <a16:creationId xmlns:a16="http://schemas.microsoft.com/office/drawing/2014/main" id="{34254C9F-D0BB-EAC1-F949-1B8D6181D3D0}"/>
              </a:ext>
            </a:extLst>
          </p:cNvPr>
          <p:cNvSpPr txBox="1"/>
          <p:nvPr/>
        </p:nvSpPr>
        <p:spPr>
          <a:xfrm>
            <a:off x="32708622" y="29505840"/>
            <a:ext cx="9958773" cy="1246495"/>
          </a:xfrm>
          <a:prstGeom prst="rect">
            <a:avLst/>
          </a:prstGeom>
          <a:noFill/>
        </p:spPr>
        <p:txBody>
          <a:bodyPr wrap="square" rtlCol="0">
            <a:spAutoFit/>
          </a:bodyPr>
          <a:lstStyle/>
          <a:p>
            <a:pPr algn="just"/>
            <a:r>
              <a:rPr lang="en-CA" sz="2500">
                <a:latin typeface="+mj-lt"/>
                <a:cs typeface="Times New Roman" panose="02020603050405020304" pitchFamily="18" charset="0"/>
              </a:rPr>
              <a:t>We would like to thank Dr. Smith, Dr. </a:t>
            </a:r>
            <a:r>
              <a:rPr lang="en-CA" sz="2500" err="1">
                <a:latin typeface="+mj-lt"/>
                <a:cs typeface="Times New Roman" panose="02020603050405020304" pitchFamily="18" charset="0"/>
              </a:rPr>
              <a:t>Sirouspour</a:t>
            </a:r>
            <a:r>
              <a:rPr lang="en-CA" sz="2500">
                <a:latin typeface="+mj-lt"/>
                <a:cs typeface="Times New Roman" panose="02020603050405020304" pitchFamily="18" charset="0"/>
              </a:rPr>
              <a:t>, and the wonderful MECHTRON 4TB6 Teaching Assistants for their encouragement, feedback, and support throughout the duration of this project.</a:t>
            </a:r>
          </a:p>
        </p:txBody>
      </p:sp>
      <p:pic>
        <p:nvPicPr>
          <p:cNvPr id="24" name="Picture 23" descr="A person in a suit standing in front of a tree&#10;&#10;Description automatically generated with medium confidence">
            <a:extLst>
              <a:ext uri="{FF2B5EF4-FFF2-40B4-BE49-F238E27FC236}">
                <a16:creationId xmlns:a16="http://schemas.microsoft.com/office/drawing/2014/main" id="{616DCAB8-7DC1-39C7-0FD8-3B136E5469E7}"/>
              </a:ext>
            </a:extLst>
          </p:cNvPr>
          <p:cNvPicPr>
            <a:picLocks noChangeAspect="1"/>
          </p:cNvPicPr>
          <p:nvPr/>
        </p:nvPicPr>
        <p:blipFill rotWithShape="1">
          <a:blip r:embed="rId20">
            <a:extLst>
              <a:ext uri="{28A0092B-C50C-407E-A947-70E740481C1C}">
                <a14:useLocalDpi xmlns:a14="http://schemas.microsoft.com/office/drawing/2010/main" val="0"/>
              </a:ext>
            </a:extLst>
          </a:blip>
          <a:srcRect l="16828" t="29425" r="17598" b="21678"/>
          <a:stretch/>
        </p:blipFill>
        <p:spPr>
          <a:xfrm>
            <a:off x="36289730" y="20136574"/>
            <a:ext cx="2800800" cy="2784535"/>
          </a:xfrm>
          <a:prstGeom prst="rect">
            <a:avLst/>
          </a:prstGeom>
        </p:spPr>
      </p:pic>
      <p:grpSp>
        <p:nvGrpSpPr>
          <p:cNvPr id="1057" name="Group 1056">
            <a:extLst>
              <a:ext uri="{FF2B5EF4-FFF2-40B4-BE49-F238E27FC236}">
                <a16:creationId xmlns:a16="http://schemas.microsoft.com/office/drawing/2014/main" id="{D8A09C82-5392-60F8-4A96-93A9C3ECDDCA}"/>
              </a:ext>
            </a:extLst>
          </p:cNvPr>
          <p:cNvGrpSpPr/>
          <p:nvPr/>
        </p:nvGrpSpPr>
        <p:grpSpPr>
          <a:xfrm>
            <a:off x="12075657" y="5086753"/>
            <a:ext cx="19668681" cy="13037075"/>
            <a:chOff x="12117221" y="5128317"/>
            <a:chExt cx="19668681" cy="13037075"/>
          </a:xfrm>
        </p:grpSpPr>
        <p:sp>
          <p:nvSpPr>
            <p:cNvPr id="28" name="Text Placeholder 2">
              <a:extLst>
                <a:ext uri="{FF2B5EF4-FFF2-40B4-BE49-F238E27FC236}">
                  <a16:creationId xmlns:a16="http://schemas.microsoft.com/office/drawing/2014/main" id="{72E844BE-FF25-A43A-D26A-1C1EC65C7078}"/>
                </a:ext>
              </a:extLst>
            </p:cNvPr>
            <p:cNvSpPr txBox="1">
              <a:spLocks/>
            </p:cNvSpPr>
            <p:nvPr/>
          </p:nvSpPr>
          <p:spPr>
            <a:xfrm>
              <a:off x="19090349" y="5128317"/>
              <a:ext cx="5760000"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APP HOMEPAGE</a:t>
              </a:r>
            </a:p>
          </p:txBody>
        </p:sp>
        <p:sp>
          <p:nvSpPr>
            <p:cNvPr id="31" name="Text Placeholder 2">
              <a:extLst>
                <a:ext uri="{FF2B5EF4-FFF2-40B4-BE49-F238E27FC236}">
                  <a16:creationId xmlns:a16="http://schemas.microsoft.com/office/drawing/2014/main" id="{231629D0-19BB-AFFE-957A-3D913B1BA151}"/>
                </a:ext>
              </a:extLst>
            </p:cNvPr>
            <p:cNvSpPr txBox="1">
              <a:spLocks/>
            </p:cNvSpPr>
            <p:nvPr/>
          </p:nvSpPr>
          <p:spPr>
            <a:xfrm>
              <a:off x="12208073" y="5128317"/>
              <a:ext cx="5760000" cy="800211"/>
            </a:xfrm>
            <a:prstGeom prst="rect">
              <a:avLst/>
            </a:prstGeom>
            <a:solidFill>
              <a:srgbClr val="20455A"/>
            </a:solid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UNLOCK FEATURE</a:t>
              </a:r>
            </a:p>
          </p:txBody>
        </p:sp>
        <p:sp>
          <p:nvSpPr>
            <p:cNvPr id="1033" name="Text Placeholder 2">
              <a:extLst>
                <a:ext uri="{FF2B5EF4-FFF2-40B4-BE49-F238E27FC236}">
                  <a16:creationId xmlns:a16="http://schemas.microsoft.com/office/drawing/2014/main" id="{A89912B2-DA27-CD30-6701-326C849D0FFE}"/>
                </a:ext>
              </a:extLst>
            </p:cNvPr>
            <p:cNvSpPr txBox="1">
              <a:spLocks/>
            </p:cNvSpPr>
            <p:nvPr/>
          </p:nvSpPr>
          <p:spPr>
            <a:xfrm>
              <a:off x="26021077" y="5128317"/>
              <a:ext cx="5760000"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rPr>
                <a:t>GEOTAG FEATURE</a:t>
              </a:r>
            </a:p>
          </p:txBody>
        </p:sp>
        <p:grpSp>
          <p:nvGrpSpPr>
            <p:cNvPr id="1040" name="Group 1039">
              <a:extLst>
                <a:ext uri="{FF2B5EF4-FFF2-40B4-BE49-F238E27FC236}">
                  <a16:creationId xmlns:a16="http://schemas.microsoft.com/office/drawing/2014/main" id="{842DCA25-CA7B-A5E8-08D4-393CE85360D9}"/>
                </a:ext>
              </a:extLst>
            </p:cNvPr>
            <p:cNvGrpSpPr/>
            <p:nvPr/>
          </p:nvGrpSpPr>
          <p:grpSpPr>
            <a:xfrm>
              <a:off x="12117221" y="6345421"/>
              <a:ext cx="5879486" cy="11816222"/>
              <a:chOff x="20618615" y="7961087"/>
              <a:chExt cx="4356063" cy="9995098"/>
            </a:xfrm>
          </p:grpSpPr>
          <p:pic>
            <p:nvPicPr>
              <p:cNvPr id="1038" name="Picture 35">
                <a:extLst>
                  <a:ext uri="{FF2B5EF4-FFF2-40B4-BE49-F238E27FC236}">
                    <a16:creationId xmlns:a16="http://schemas.microsoft.com/office/drawing/2014/main" id="{BEA80D5A-5C9F-9111-FA24-CF227A15F0F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618615" y="7961087"/>
                <a:ext cx="4290291" cy="926886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39" name="TextBox 1038">
                <a:extLst>
                  <a:ext uri="{FF2B5EF4-FFF2-40B4-BE49-F238E27FC236}">
                    <a16:creationId xmlns:a16="http://schemas.microsoft.com/office/drawing/2014/main" id="{4E985107-74A1-9F29-E54F-328EC225A750}"/>
                  </a:ext>
                </a:extLst>
              </p:cNvPr>
              <p:cNvSpPr txBox="1"/>
              <p:nvPr/>
            </p:nvSpPr>
            <p:spPr>
              <a:xfrm>
                <a:off x="20684387" y="17309854"/>
                <a:ext cx="4290291" cy="646331"/>
              </a:xfrm>
              <a:prstGeom prst="rect">
                <a:avLst/>
              </a:prstGeom>
              <a:noFill/>
              <a:ln>
                <a:noFill/>
              </a:ln>
            </p:spPr>
            <p:txBody>
              <a:bodyPr wrap="square" rtlCol="0">
                <a:spAutoFit/>
              </a:bodyPr>
              <a:lstStyle/>
              <a:p>
                <a:pPr algn="ctr"/>
                <a:r>
                  <a:rPr lang="en-CA" sz="3600">
                    <a:latin typeface="+mj-lt"/>
                    <a:cs typeface="Times New Roman" panose="02020603050405020304" pitchFamily="18" charset="0"/>
                  </a:rPr>
                  <a:t>Bluetooth Connect</a:t>
                </a:r>
              </a:p>
            </p:txBody>
          </p:sp>
        </p:grpSp>
        <p:grpSp>
          <p:nvGrpSpPr>
            <p:cNvPr id="1044" name="Group 1043">
              <a:extLst>
                <a:ext uri="{FF2B5EF4-FFF2-40B4-BE49-F238E27FC236}">
                  <a16:creationId xmlns:a16="http://schemas.microsoft.com/office/drawing/2014/main" id="{13DFC9BF-2BB2-AE2E-4845-63EC84F65A38}"/>
                </a:ext>
              </a:extLst>
            </p:cNvPr>
            <p:cNvGrpSpPr/>
            <p:nvPr/>
          </p:nvGrpSpPr>
          <p:grpSpPr>
            <a:xfrm>
              <a:off x="19123821" y="6349165"/>
              <a:ext cx="5790712" cy="11816227"/>
              <a:chOff x="15130501" y="7961087"/>
              <a:chExt cx="4290291" cy="9995101"/>
            </a:xfrm>
          </p:grpSpPr>
          <p:pic>
            <p:nvPicPr>
              <p:cNvPr id="1042" name="Picture 32">
                <a:extLst>
                  <a:ext uri="{FF2B5EF4-FFF2-40B4-BE49-F238E27FC236}">
                    <a16:creationId xmlns:a16="http://schemas.microsoft.com/office/drawing/2014/main" id="{CFFFCAF7-242B-1F88-80EA-FF087C6FFF5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130501" y="7961087"/>
                <a:ext cx="4290291" cy="926886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43" name="TextBox 1042">
                <a:extLst>
                  <a:ext uri="{FF2B5EF4-FFF2-40B4-BE49-F238E27FC236}">
                    <a16:creationId xmlns:a16="http://schemas.microsoft.com/office/drawing/2014/main" id="{A9141B0C-F08A-22CF-EC3E-D5A48C039F75}"/>
                  </a:ext>
                </a:extLst>
              </p:cNvPr>
              <p:cNvSpPr txBox="1"/>
              <p:nvPr/>
            </p:nvSpPr>
            <p:spPr>
              <a:xfrm>
                <a:off x="15130501" y="17309857"/>
                <a:ext cx="4290291" cy="646331"/>
              </a:xfrm>
              <a:prstGeom prst="rect">
                <a:avLst/>
              </a:prstGeom>
              <a:noFill/>
              <a:ln>
                <a:noFill/>
              </a:ln>
            </p:spPr>
            <p:txBody>
              <a:bodyPr wrap="square" rtlCol="0">
                <a:spAutoFit/>
              </a:bodyPr>
              <a:lstStyle/>
              <a:p>
                <a:pPr algn="ctr"/>
                <a:r>
                  <a:rPr lang="en-CA" sz="3600">
                    <a:latin typeface="+mj-lt"/>
                    <a:cs typeface="Times New Roman" panose="02020603050405020304" pitchFamily="18" charset="0"/>
                  </a:rPr>
                  <a:t>Home Screen</a:t>
                </a:r>
              </a:p>
            </p:txBody>
          </p:sp>
        </p:grpSp>
        <p:grpSp>
          <p:nvGrpSpPr>
            <p:cNvPr id="1048" name="Group 1047">
              <a:extLst>
                <a:ext uri="{FF2B5EF4-FFF2-40B4-BE49-F238E27FC236}">
                  <a16:creationId xmlns:a16="http://schemas.microsoft.com/office/drawing/2014/main" id="{FFB165DA-8648-742D-2514-4BFEBF1ECE3C}"/>
                </a:ext>
              </a:extLst>
            </p:cNvPr>
            <p:cNvGrpSpPr/>
            <p:nvPr/>
          </p:nvGrpSpPr>
          <p:grpSpPr>
            <a:xfrm>
              <a:off x="25995187" y="6349165"/>
              <a:ext cx="5790715" cy="11816225"/>
              <a:chOff x="30011900" y="7685635"/>
              <a:chExt cx="4290293" cy="9995100"/>
            </a:xfrm>
          </p:grpSpPr>
          <p:pic>
            <p:nvPicPr>
              <p:cNvPr id="1046" name="Picture 33">
                <a:extLst>
                  <a:ext uri="{FF2B5EF4-FFF2-40B4-BE49-F238E27FC236}">
                    <a16:creationId xmlns:a16="http://schemas.microsoft.com/office/drawing/2014/main" id="{F8540869-D78F-90B4-49D4-C5ED0AD143D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011902" y="7685635"/>
                <a:ext cx="4290291" cy="926886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47" name="TextBox 1046">
                <a:extLst>
                  <a:ext uri="{FF2B5EF4-FFF2-40B4-BE49-F238E27FC236}">
                    <a16:creationId xmlns:a16="http://schemas.microsoft.com/office/drawing/2014/main" id="{C1FAC9F7-16D3-7985-D542-E49D39A72932}"/>
                  </a:ext>
                </a:extLst>
              </p:cNvPr>
              <p:cNvSpPr txBox="1"/>
              <p:nvPr/>
            </p:nvSpPr>
            <p:spPr>
              <a:xfrm>
                <a:off x="30011900" y="17034404"/>
                <a:ext cx="4290291" cy="646331"/>
              </a:xfrm>
              <a:prstGeom prst="rect">
                <a:avLst/>
              </a:prstGeom>
              <a:noFill/>
              <a:ln>
                <a:noFill/>
              </a:ln>
            </p:spPr>
            <p:txBody>
              <a:bodyPr wrap="square" rtlCol="0">
                <a:spAutoFit/>
              </a:bodyPr>
              <a:lstStyle/>
              <a:p>
                <a:pPr algn="ctr"/>
                <a:r>
                  <a:rPr lang="en-CA" sz="3600">
                    <a:latin typeface="+mj-lt"/>
                    <a:cs typeface="Times New Roman" panose="02020603050405020304" pitchFamily="18" charset="0"/>
                  </a:rPr>
                  <a:t>Save Location</a:t>
                </a:r>
              </a:p>
            </p:txBody>
          </p:sp>
        </p:grpSp>
        <p:sp>
          <p:nvSpPr>
            <p:cNvPr id="1050" name="Arrow: Right 1049">
              <a:extLst>
                <a:ext uri="{FF2B5EF4-FFF2-40B4-BE49-F238E27FC236}">
                  <a16:creationId xmlns:a16="http://schemas.microsoft.com/office/drawing/2014/main" id="{E63AE408-CB61-73AA-BE57-8464F08FF11C}"/>
                </a:ext>
              </a:extLst>
            </p:cNvPr>
            <p:cNvSpPr/>
            <p:nvPr/>
          </p:nvSpPr>
          <p:spPr>
            <a:xfrm>
              <a:off x="24542309" y="12642708"/>
              <a:ext cx="1648062" cy="666281"/>
            </a:xfrm>
            <a:prstGeom prst="rightArrow">
              <a:avLst>
                <a:gd name="adj1" fmla="val 50000"/>
                <a:gd name="adj2" fmla="val 117790"/>
              </a:avLst>
            </a:prstGeom>
            <a:solidFill>
              <a:srgbClr val="DE5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2" name="Arrow: Right 1051">
              <a:extLst>
                <a:ext uri="{FF2B5EF4-FFF2-40B4-BE49-F238E27FC236}">
                  <a16:creationId xmlns:a16="http://schemas.microsoft.com/office/drawing/2014/main" id="{4C8433A8-FD76-7CBD-B967-A52A43F561F6}"/>
                </a:ext>
              </a:extLst>
            </p:cNvPr>
            <p:cNvSpPr/>
            <p:nvPr/>
          </p:nvSpPr>
          <p:spPr>
            <a:xfrm rot="10800000">
              <a:off x="17624230" y="7845784"/>
              <a:ext cx="1648062" cy="666281"/>
            </a:xfrm>
            <a:prstGeom prst="rightArrow">
              <a:avLst>
                <a:gd name="adj1" fmla="val 50000"/>
                <a:gd name="adj2" fmla="val 117790"/>
              </a:avLst>
            </a:prstGeom>
            <a:solidFill>
              <a:srgbClr val="DE5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8" name="Picture 10" descr="Bluetooth 2 icon">
            <a:extLst>
              <a:ext uri="{FF2B5EF4-FFF2-40B4-BE49-F238E27FC236}">
                <a16:creationId xmlns:a16="http://schemas.microsoft.com/office/drawing/2014/main" id="{171C7456-09B9-9905-7FE8-98817B1CF09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512743" y="20476513"/>
            <a:ext cx="2062035" cy="2062035"/>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726E11FB-D1A5-B24E-C8FB-C6A05C30304D}"/>
              </a:ext>
            </a:extLst>
          </p:cNvPr>
          <p:cNvSpPr/>
          <p:nvPr/>
        </p:nvSpPr>
        <p:spPr>
          <a:xfrm>
            <a:off x="11571116" y="16453085"/>
            <a:ext cx="1461600" cy="1461600"/>
          </a:xfrm>
          <a:prstGeom prst="ellipse">
            <a:avLst/>
          </a:prstGeom>
          <a:solidFill>
            <a:srgbClr val="DE5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1</a:t>
            </a:r>
          </a:p>
        </p:txBody>
      </p:sp>
      <p:grpSp>
        <p:nvGrpSpPr>
          <p:cNvPr id="4" name="Group 3">
            <a:extLst>
              <a:ext uri="{FF2B5EF4-FFF2-40B4-BE49-F238E27FC236}">
                <a16:creationId xmlns:a16="http://schemas.microsoft.com/office/drawing/2014/main" id="{4EFE7768-C79C-BBFA-0EFD-1777E4806573}"/>
              </a:ext>
            </a:extLst>
          </p:cNvPr>
          <p:cNvGrpSpPr/>
          <p:nvPr/>
        </p:nvGrpSpPr>
        <p:grpSpPr>
          <a:xfrm>
            <a:off x="32674600" y="5071218"/>
            <a:ext cx="10048875" cy="5000660"/>
            <a:chOff x="31718636" y="5112781"/>
            <a:chExt cx="10048875" cy="5000660"/>
          </a:xfrm>
        </p:grpSpPr>
        <p:sp>
          <p:nvSpPr>
            <p:cNvPr id="1058" name="TextBox 1">
              <a:extLst>
                <a:ext uri="{FF2B5EF4-FFF2-40B4-BE49-F238E27FC236}">
                  <a16:creationId xmlns:a16="http://schemas.microsoft.com/office/drawing/2014/main" id="{B50496B7-E76F-4538-3C54-A9B9EAF09054}"/>
                </a:ext>
              </a:extLst>
            </p:cNvPr>
            <p:cNvSpPr txBox="1"/>
            <p:nvPr/>
          </p:nvSpPr>
          <p:spPr>
            <a:xfrm>
              <a:off x="31982636" y="6143123"/>
              <a:ext cx="9675787" cy="3970318"/>
            </a:xfrm>
            <a:prstGeom prst="rect">
              <a:avLst/>
            </a:prstGeom>
            <a:noFill/>
          </p:spPr>
          <p:txBody>
            <a:bodyPr wrap="square" lIns="91440" tIns="45720" rIns="91440" bIns="45720" rtlCol="0" anchor="t">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514350" indent="-514350">
                <a:buAutoNum type="arabicParenR"/>
              </a:pPr>
              <a:r>
                <a:rPr lang="en-CA" sz="3600">
                  <a:latin typeface="+mj-lt"/>
                  <a:cs typeface="Times New Roman"/>
                </a:rPr>
                <a:t>Connect to </a:t>
              </a:r>
              <a:r>
                <a:rPr lang="en-CA" sz="3600" err="1">
                  <a:latin typeface="+mj-lt"/>
                  <a:cs typeface="Times New Roman"/>
                </a:rPr>
                <a:t>SmartLock</a:t>
              </a:r>
              <a:r>
                <a:rPr lang="en-CA" sz="3600">
                  <a:latin typeface="+mj-lt"/>
                  <a:cs typeface="Times New Roman"/>
                </a:rPr>
                <a:t> from the app via Bluetooth and send disengage signal</a:t>
              </a:r>
            </a:p>
            <a:p>
              <a:pPr marL="514350" indent="-514350" algn="just">
                <a:buAutoNum type="arabicParenR"/>
              </a:pPr>
              <a:r>
                <a:rPr lang="en-CA" sz="3600">
                  <a:latin typeface="+mj-lt"/>
                  <a:cs typeface="Times New Roman"/>
                </a:rPr>
                <a:t>Arduino receives disengage signal and circuit disengages solenoid</a:t>
              </a:r>
            </a:p>
            <a:p>
              <a:pPr marL="514350" indent="-514350">
                <a:buAutoNum type="arabicParenR"/>
              </a:pPr>
              <a:r>
                <a:rPr lang="en-CA" sz="3600">
                  <a:latin typeface="+mj-lt"/>
                  <a:cs typeface="Times New Roman"/>
                </a:rPr>
                <a:t>Solenoid actuates, pulling back the small locking pin and disengaging the physical locking mechanism</a:t>
              </a:r>
            </a:p>
          </p:txBody>
        </p:sp>
        <p:sp>
          <p:nvSpPr>
            <p:cNvPr id="3" name="Text Placeholder 2">
              <a:extLst>
                <a:ext uri="{FF2B5EF4-FFF2-40B4-BE49-F238E27FC236}">
                  <a16:creationId xmlns:a16="http://schemas.microsoft.com/office/drawing/2014/main" id="{7D95A9BF-2FCD-38D4-A76C-8FDD4DC13B81}"/>
                </a:ext>
              </a:extLst>
            </p:cNvPr>
            <p:cNvSpPr txBox="1">
              <a:spLocks/>
            </p:cNvSpPr>
            <p:nvPr/>
          </p:nvSpPr>
          <p:spPr>
            <a:xfrm>
              <a:off x="31718636" y="5112781"/>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latin typeface="Calibri"/>
                  <a:cs typeface="Calibri"/>
                </a:rPr>
                <a:t>UNLOCKING STEPS</a:t>
              </a:r>
              <a:endParaRPr lang="en-US"/>
            </a:p>
          </p:txBody>
        </p:sp>
      </p:grpSp>
      <p:sp>
        <p:nvSpPr>
          <p:cNvPr id="32" name="Text Placeholder 2">
            <a:extLst>
              <a:ext uri="{FF2B5EF4-FFF2-40B4-BE49-F238E27FC236}">
                <a16:creationId xmlns:a16="http://schemas.microsoft.com/office/drawing/2014/main" id="{5D480B78-0168-1FB3-5E1A-7A58D9FE740A}"/>
              </a:ext>
            </a:extLst>
          </p:cNvPr>
          <p:cNvSpPr txBox="1">
            <a:spLocks/>
          </p:cNvSpPr>
          <p:nvPr/>
        </p:nvSpPr>
        <p:spPr>
          <a:xfrm>
            <a:off x="32635056" y="10821985"/>
            <a:ext cx="10048875" cy="800211"/>
          </a:xfrm>
          <a:prstGeom prst="rect">
            <a:avLst/>
          </a:prstGeom>
          <a:solidFill>
            <a:srgbClr val="20455A"/>
          </a:solidFill>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CA" sz="4000" u="none">
                <a:solidFill>
                  <a:schemeClr val="bg1"/>
                </a:solidFill>
                <a:latin typeface="Calibri"/>
                <a:cs typeface="Calibri"/>
              </a:rPr>
              <a:t>GEOTAGGING STEPS</a:t>
            </a:r>
            <a:endParaRPr lang="en-US">
              <a:solidFill>
                <a:schemeClr val="bg1"/>
              </a:solidFill>
            </a:endParaRPr>
          </a:p>
        </p:txBody>
      </p:sp>
      <p:sp>
        <p:nvSpPr>
          <p:cNvPr id="1029" name="TextBox 1028">
            <a:extLst>
              <a:ext uri="{FF2B5EF4-FFF2-40B4-BE49-F238E27FC236}">
                <a16:creationId xmlns:a16="http://schemas.microsoft.com/office/drawing/2014/main" id="{4165D7C1-EC26-68C7-0570-AB821284D2E9}"/>
              </a:ext>
            </a:extLst>
          </p:cNvPr>
          <p:cNvSpPr txBox="1"/>
          <p:nvPr/>
        </p:nvSpPr>
        <p:spPr>
          <a:xfrm>
            <a:off x="32995028" y="11948300"/>
            <a:ext cx="9675787" cy="5078313"/>
          </a:xfrm>
          <a:prstGeom prst="rect">
            <a:avLst/>
          </a:prstGeom>
          <a:noFill/>
        </p:spPr>
        <p:txBody>
          <a:bodyPr wrap="square" lIns="91440" tIns="45720" rIns="91440" bIns="45720" rtlCol="0" anchor="t">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742950" indent="-742950">
              <a:buAutoNum type="alphaUcPeriod"/>
            </a:pPr>
            <a:r>
              <a:rPr lang="en-CA" sz="3600" dirty="0">
                <a:latin typeface="+mj-lt"/>
                <a:cs typeface="Times New Roman"/>
              </a:rPr>
              <a:t>Press "Pin New Location" on Home Screen</a:t>
            </a:r>
            <a:endParaRPr lang="en-US" dirty="0"/>
          </a:p>
          <a:p>
            <a:pPr marL="742950" indent="-742950">
              <a:buAutoNum type="alphaUcPeriod"/>
            </a:pPr>
            <a:r>
              <a:rPr lang="en-CA" sz="3600" dirty="0">
                <a:latin typeface="+mj-lt"/>
                <a:cs typeface="Times New Roman"/>
              </a:rPr>
              <a:t>Press "Current Location" on Save Location screen</a:t>
            </a:r>
          </a:p>
          <a:p>
            <a:endParaRPr lang="en-CA" sz="3600" dirty="0">
              <a:latin typeface="+mj-lt"/>
              <a:cs typeface="Times New Roman"/>
            </a:endParaRPr>
          </a:p>
          <a:p>
            <a:r>
              <a:rPr lang="en-CA" sz="3600" dirty="0">
                <a:latin typeface="+mj-lt"/>
                <a:cs typeface="Times New Roman"/>
              </a:rPr>
              <a:t>To get stored location:</a:t>
            </a:r>
          </a:p>
          <a:p>
            <a:pPr marL="742950" indent="-742950">
              <a:buAutoNum type="alphaUcPeriod"/>
            </a:pPr>
            <a:r>
              <a:rPr lang="en-CA" sz="3600" dirty="0">
                <a:latin typeface="+mj-lt"/>
                <a:cs typeface="Times New Roman"/>
              </a:rPr>
              <a:t>Press "Get Stored Location“ on Home Screen</a:t>
            </a:r>
          </a:p>
          <a:p>
            <a:pPr marL="742950" indent="-742950">
              <a:buAutoNum type="alphaUcPeriod"/>
            </a:pPr>
            <a:r>
              <a:rPr lang="en-CA" sz="3600" dirty="0">
                <a:latin typeface="+mj-lt"/>
                <a:cs typeface="Times New Roman"/>
              </a:rPr>
              <a:t>Optionally, copy coordinates to get directions to tagged location</a:t>
            </a:r>
          </a:p>
          <a:p>
            <a:endParaRPr lang="en-CA" sz="3600" dirty="0">
              <a:latin typeface="+mj-lt"/>
              <a:cs typeface="Times New Roman"/>
            </a:endParaRPr>
          </a:p>
        </p:txBody>
      </p:sp>
    </p:spTree>
    <p:extLst>
      <p:ext uri="{BB962C8B-B14F-4D97-AF65-F5344CB8AC3E}">
        <p14:creationId xmlns:p14="http://schemas.microsoft.com/office/powerpoint/2010/main" val="2771481337"/>
      </p:ext>
    </p:extLst>
  </p:cSld>
  <p:clrMapOvr>
    <a:masterClrMapping/>
  </p:clrMapOvr>
</p:sld>
</file>

<file path=ppt/theme/theme1.xml><?xml version="1.0" encoding="utf-8"?>
<a:theme xmlns:a="http://schemas.openxmlformats.org/drawingml/2006/main" name="36x48-Templat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60976125192D4F85CC274FF814814C" ma:contentTypeVersion="7" ma:contentTypeDescription="Create a new document." ma:contentTypeScope="" ma:versionID="fe4269db788280815d0ea1676ee0722d">
  <xsd:schema xmlns:xsd="http://www.w3.org/2001/XMLSchema" xmlns:xs="http://www.w3.org/2001/XMLSchema" xmlns:p="http://schemas.microsoft.com/office/2006/metadata/properties" xmlns:ns2="79208c9b-5974-4322-9978-f21ee8e444bd" targetNamespace="http://schemas.microsoft.com/office/2006/metadata/properties" ma:root="true" ma:fieldsID="45599d63ed1f59bb541646513ba68c16" ns2:_="">
    <xsd:import namespace="79208c9b-5974-4322-9978-f21ee8e444b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208c9b-5974-4322-9978-f21ee8e444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Location" ma:index="11" nillable="true" ma:displayName="Location" ma:indexed="true"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AFBE0B-273F-4E4B-8094-440D7D108989}">
  <ds:schemaRefs>
    <ds:schemaRef ds:uri="79208c9b-5974-4322-9978-f21ee8e444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93B821-FC70-4491-A1A0-4D7F771DB4B8}">
  <ds:schemaRefs>
    <ds:schemaRef ds:uri="http://schemas.microsoft.com/sharepoint/v3/contenttype/forms"/>
  </ds:schemaRefs>
</ds:datastoreItem>
</file>

<file path=customXml/itemProps3.xml><?xml version="1.0" encoding="utf-8"?>
<ds:datastoreItem xmlns:ds="http://schemas.openxmlformats.org/officeDocument/2006/customXml" ds:itemID="{6F73B8FC-03B8-4E8E-9ED3-99BEB245291C}">
  <ds:schemaRefs>
    <ds:schemaRef ds:uri="79208c9b-5974-4322-9978-f21ee8e444b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36x48-Template-V2b</Template>
  <TotalTime>3</TotalTime>
  <Words>424</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Arial Black</vt:lpstr>
      <vt:lpstr>Calibri</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Abigail Nevo</cp:lastModifiedBy>
  <cp:revision>3</cp:revision>
  <dcterms:created xsi:type="dcterms:W3CDTF">2012-02-03T19:11:35Z</dcterms:created>
  <dcterms:modified xsi:type="dcterms:W3CDTF">2023-04-10T13:26:03Z</dcterms:modified>
  <cp:category>Research poster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0x010100A360976125192D4F85CC274FF814814C</vt:lpwstr>
  </property>
</Properties>
</file>